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1500" r:id="rId3"/>
    <p:sldId id="1552" r:id="rId4"/>
    <p:sldId id="1554" r:id="rId5"/>
    <p:sldId id="1555" r:id="rId6"/>
    <p:sldId id="1556" r:id="rId7"/>
    <p:sldId id="1557" r:id="rId8"/>
    <p:sldId id="1543" r:id="rId9"/>
    <p:sldId id="1544" r:id="rId10"/>
    <p:sldId id="1546" r:id="rId11"/>
    <p:sldId id="1550" r:id="rId12"/>
    <p:sldId id="1549" r:id="rId13"/>
    <p:sldId id="1585" r:id="rId14"/>
    <p:sldId id="1586" r:id="rId15"/>
    <p:sldId id="1589" r:id="rId16"/>
    <p:sldId id="1565" r:id="rId17"/>
    <p:sldId id="1545" r:id="rId18"/>
    <p:sldId id="1547" r:id="rId19"/>
    <p:sldId id="1596" r:id="rId20"/>
    <p:sldId id="1597" r:id="rId21"/>
    <p:sldId id="1591" r:id="rId22"/>
    <p:sldId id="1598" r:id="rId23"/>
    <p:sldId id="15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9CF8CD-F0A8-43FF-8202-04CBFD85114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C739-7605-408E-9EB8-8C3284D534E5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1.  Observation</a:t>
          </a:r>
        </a:p>
      </dgm:t>
    </dgm:pt>
    <dgm:pt modelId="{29846007-6C9B-49B4-84D0-345D10B50DBD}" type="parTrans" cxnId="{806B475B-427D-4046-998C-8FA39BB7B963}">
      <dgm:prSet/>
      <dgm:spPr/>
      <dgm:t>
        <a:bodyPr/>
        <a:lstStyle/>
        <a:p>
          <a:endParaRPr lang="en-US"/>
        </a:p>
      </dgm:t>
    </dgm:pt>
    <dgm:pt modelId="{C8D64CA4-0CA7-4848-8101-6D12F2D701EA}" type="sibTrans" cxnId="{806B475B-427D-4046-998C-8FA39BB7B963}">
      <dgm:prSet/>
      <dgm:spPr/>
      <dgm:t>
        <a:bodyPr/>
        <a:lstStyle/>
        <a:p>
          <a:endParaRPr lang="en-US"/>
        </a:p>
      </dgm:t>
    </dgm:pt>
    <dgm:pt modelId="{DA3AC150-DBB7-4F7E-9CD6-16C41F775B91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2.     Question</a:t>
          </a:r>
        </a:p>
      </dgm:t>
    </dgm:pt>
    <dgm:pt modelId="{DC302A38-FC4D-463C-A654-4EA1A703A413}" type="parTrans" cxnId="{60FE2BDA-0E45-422B-9F50-3B9BD7BE280F}">
      <dgm:prSet/>
      <dgm:spPr/>
      <dgm:t>
        <a:bodyPr/>
        <a:lstStyle/>
        <a:p>
          <a:endParaRPr lang="en-US"/>
        </a:p>
      </dgm:t>
    </dgm:pt>
    <dgm:pt modelId="{7B35C45B-5E79-41D2-88DF-6AD99739345E}" type="sibTrans" cxnId="{60FE2BDA-0E45-422B-9F50-3B9BD7BE280F}">
      <dgm:prSet/>
      <dgm:spPr/>
      <dgm:t>
        <a:bodyPr/>
        <a:lstStyle/>
        <a:p>
          <a:endParaRPr lang="en-US"/>
        </a:p>
      </dgm:t>
    </dgm:pt>
    <dgm:pt modelId="{0AF80047-F981-4AD6-AA99-E087CF4464EF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4.   Prediction</a:t>
          </a:r>
        </a:p>
      </dgm:t>
    </dgm:pt>
    <dgm:pt modelId="{F34B7971-6C8B-42A6-9CF5-FFADDE1DDA04}" type="parTrans" cxnId="{3B66585F-5AAA-4C5C-A44E-1974A89801BA}">
      <dgm:prSet/>
      <dgm:spPr/>
      <dgm:t>
        <a:bodyPr/>
        <a:lstStyle/>
        <a:p>
          <a:endParaRPr lang="en-US"/>
        </a:p>
      </dgm:t>
    </dgm:pt>
    <dgm:pt modelId="{B10478F2-6E48-4120-8F0E-CFCE15392F75}" type="sibTrans" cxnId="{3B66585F-5AAA-4C5C-A44E-1974A89801BA}">
      <dgm:prSet/>
      <dgm:spPr/>
      <dgm:t>
        <a:bodyPr/>
        <a:lstStyle/>
        <a:p>
          <a:endParaRPr lang="en-US"/>
        </a:p>
      </dgm:t>
    </dgm:pt>
    <dgm:pt modelId="{54906722-9497-486B-A6F4-E5D3A2CCE9C5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6.         Iterate</a:t>
          </a:r>
        </a:p>
      </dgm:t>
    </dgm:pt>
    <dgm:pt modelId="{FA1FAEC5-7075-4D03-8B37-646698884154}" type="parTrans" cxnId="{FEE2246B-2040-4C2E-BA88-D57165C4557B}">
      <dgm:prSet/>
      <dgm:spPr/>
      <dgm:t>
        <a:bodyPr/>
        <a:lstStyle/>
        <a:p>
          <a:endParaRPr lang="en-US"/>
        </a:p>
      </dgm:t>
    </dgm:pt>
    <dgm:pt modelId="{6ADA2171-CD51-464C-A989-DE524CB953E7}" type="sibTrans" cxnId="{FEE2246B-2040-4C2E-BA88-D57165C4557B}">
      <dgm:prSet/>
      <dgm:spPr/>
      <dgm:t>
        <a:bodyPr/>
        <a:lstStyle/>
        <a:p>
          <a:endParaRPr lang="en-US"/>
        </a:p>
      </dgm:t>
    </dgm:pt>
    <dgm:pt modelId="{13391578-EBE3-41D5-A907-A0F42F717939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3. Hypothesis</a:t>
          </a:r>
        </a:p>
      </dgm:t>
    </dgm:pt>
    <dgm:pt modelId="{7641FA0E-5112-4A74-84B2-600BF156DC1D}" type="parTrans" cxnId="{4816CD56-C739-41C4-A7E2-41843060CA5C}">
      <dgm:prSet/>
      <dgm:spPr/>
      <dgm:t>
        <a:bodyPr/>
        <a:lstStyle/>
        <a:p>
          <a:endParaRPr lang="en-US"/>
        </a:p>
      </dgm:t>
    </dgm:pt>
    <dgm:pt modelId="{4DDB7A87-D909-4BDE-9840-FC534C343CB2}" type="sibTrans" cxnId="{4816CD56-C739-41C4-A7E2-41843060CA5C}">
      <dgm:prSet/>
      <dgm:spPr/>
      <dgm:t>
        <a:bodyPr/>
        <a:lstStyle/>
        <a:p>
          <a:endParaRPr lang="en-US"/>
        </a:p>
      </dgm:t>
    </dgm:pt>
    <dgm:pt modelId="{C72A8814-A5D0-40FE-82E4-E51D2F77F084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5.             Test</a:t>
          </a:r>
        </a:p>
      </dgm:t>
    </dgm:pt>
    <dgm:pt modelId="{79634D5C-83E8-41E0-8DE7-749938D9FB22}" type="parTrans" cxnId="{FF04C6BB-B9DD-4DA5-AC1B-7E18D121FE7C}">
      <dgm:prSet/>
      <dgm:spPr/>
      <dgm:t>
        <a:bodyPr/>
        <a:lstStyle/>
        <a:p>
          <a:endParaRPr lang="en-US"/>
        </a:p>
      </dgm:t>
    </dgm:pt>
    <dgm:pt modelId="{B5CD0852-688D-4670-954B-2A79D52201E3}" type="sibTrans" cxnId="{FF04C6BB-B9DD-4DA5-AC1B-7E18D121FE7C}">
      <dgm:prSet/>
      <dgm:spPr/>
      <dgm:t>
        <a:bodyPr/>
        <a:lstStyle/>
        <a:p>
          <a:endParaRPr lang="en-US"/>
        </a:p>
      </dgm:t>
    </dgm:pt>
    <dgm:pt modelId="{B3F19461-D066-4328-90AE-C69A50527382}" type="pres">
      <dgm:prSet presAssocID="{C09CF8CD-F0A8-43FF-8202-04CBFD851145}" presName="cycle" presStyleCnt="0">
        <dgm:presLayoutVars>
          <dgm:dir/>
          <dgm:resizeHandles val="exact"/>
        </dgm:presLayoutVars>
      </dgm:prSet>
      <dgm:spPr/>
    </dgm:pt>
    <dgm:pt modelId="{FD163A3E-A03B-424F-8359-095D916C960B}" type="pres">
      <dgm:prSet presAssocID="{7B94C739-7605-408E-9EB8-8C3284D534E5}" presName="node" presStyleLbl="node1" presStyleIdx="0" presStyleCnt="6">
        <dgm:presLayoutVars>
          <dgm:bulletEnabled val="1"/>
        </dgm:presLayoutVars>
      </dgm:prSet>
      <dgm:spPr/>
    </dgm:pt>
    <dgm:pt modelId="{2234F539-7BDD-4319-AAA6-224DF9B86A00}" type="pres">
      <dgm:prSet presAssocID="{C8D64CA4-0CA7-4848-8101-6D12F2D701EA}" presName="sibTrans" presStyleLbl="sibTrans2D1" presStyleIdx="0" presStyleCnt="6"/>
      <dgm:spPr/>
    </dgm:pt>
    <dgm:pt modelId="{78EE6BF7-7C24-42BC-AC9A-938E6DA55460}" type="pres">
      <dgm:prSet presAssocID="{C8D64CA4-0CA7-4848-8101-6D12F2D701EA}" presName="connectorText" presStyleLbl="sibTrans2D1" presStyleIdx="0" presStyleCnt="6"/>
      <dgm:spPr/>
    </dgm:pt>
    <dgm:pt modelId="{93036358-2986-4443-AB30-52F6CF8A8C5A}" type="pres">
      <dgm:prSet presAssocID="{DA3AC150-DBB7-4F7E-9CD6-16C41F775B91}" presName="node" presStyleLbl="node1" presStyleIdx="1" presStyleCnt="6">
        <dgm:presLayoutVars>
          <dgm:bulletEnabled val="1"/>
        </dgm:presLayoutVars>
      </dgm:prSet>
      <dgm:spPr/>
    </dgm:pt>
    <dgm:pt modelId="{9C1BDDBD-E83F-4A17-B0DC-0381D2140ED3}" type="pres">
      <dgm:prSet presAssocID="{7B35C45B-5E79-41D2-88DF-6AD99739345E}" presName="sibTrans" presStyleLbl="sibTrans2D1" presStyleIdx="1" presStyleCnt="6"/>
      <dgm:spPr/>
    </dgm:pt>
    <dgm:pt modelId="{118D677C-9B14-4C4D-9915-EF3D14A3F8EB}" type="pres">
      <dgm:prSet presAssocID="{7B35C45B-5E79-41D2-88DF-6AD99739345E}" presName="connectorText" presStyleLbl="sibTrans2D1" presStyleIdx="1" presStyleCnt="6"/>
      <dgm:spPr/>
    </dgm:pt>
    <dgm:pt modelId="{DEA09B69-5D46-4F9C-868A-FC551EB15877}" type="pres">
      <dgm:prSet presAssocID="{13391578-EBE3-41D5-A907-A0F42F717939}" presName="node" presStyleLbl="node1" presStyleIdx="2" presStyleCnt="6">
        <dgm:presLayoutVars>
          <dgm:bulletEnabled val="1"/>
        </dgm:presLayoutVars>
      </dgm:prSet>
      <dgm:spPr/>
    </dgm:pt>
    <dgm:pt modelId="{47BC10A6-5959-43CA-8827-58A95022BB3F}" type="pres">
      <dgm:prSet presAssocID="{4DDB7A87-D909-4BDE-9840-FC534C343CB2}" presName="sibTrans" presStyleLbl="sibTrans2D1" presStyleIdx="2" presStyleCnt="6"/>
      <dgm:spPr/>
    </dgm:pt>
    <dgm:pt modelId="{CCB91797-7D26-4724-B681-EE84017623DE}" type="pres">
      <dgm:prSet presAssocID="{4DDB7A87-D909-4BDE-9840-FC534C343CB2}" presName="connectorText" presStyleLbl="sibTrans2D1" presStyleIdx="2" presStyleCnt="6"/>
      <dgm:spPr/>
    </dgm:pt>
    <dgm:pt modelId="{B2E3395E-1D07-4AE7-8821-A21FDD7112AD}" type="pres">
      <dgm:prSet presAssocID="{0AF80047-F981-4AD6-AA99-E087CF4464EF}" presName="node" presStyleLbl="node1" presStyleIdx="3" presStyleCnt="6">
        <dgm:presLayoutVars>
          <dgm:bulletEnabled val="1"/>
        </dgm:presLayoutVars>
      </dgm:prSet>
      <dgm:spPr/>
    </dgm:pt>
    <dgm:pt modelId="{7C23FDCA-5548-4382-A911-415E90C8ABC9}" type="pres">
      <dgm:prSet presAssocID="{B10478F2-6E48-4120-8F0E-CFCE15392F75}" presName="sibTrans" presStyleLbl="sibTrans2D1" presStyleIdx="3" presStyleCnt="6"/>
      <dgm:spPr/>
    </dgm:pt>
    <dgm:pt modelId="{DC6CA5C9-FD01-4A41-9CDA-71F071C42F65}" type="pres">
      <dgm:prSet presAssocID="{B10478F2-6E48-4120-8F0E-CFCE15392F75}" presName="connectorText" presStyleLbl="sibTrans2D1" presStyleIdx="3" presStyleCnt="6"/>
      <dgm:spPr/>
    </dgm:pt>
    <dgm:pt modelId="{A0FA2FE7-A32C-4D9D-8A63-6B4904812A0F}" type="pres">
      <dgm:prSet presAssocID="{C72A8814-A5D0-40FE-82E4-E51D2F77F084}" presName="node" presStyleLbl="node1" presStyleIdx="4" presStyleCnt="6">
        <dgm:presLayoutVars>
          <dgm:bulletEnabled val="1"/>
        </dgm:presLayoutVars>
      </dgm:prSet>
      <dgm:spPr/>
    </dgm:pt>
    <dgm:pt modelId="{60D78A63-C88F-4E24-AD2D-642DDDDB4E59}" type="pres">
      <dgm:prSet presAssocID="{B5CD0852-688D-4670-954B-2A79D52201E3}" presName="sibTrans" presStyleLbl="sibTrans2D1" presStyleIdx="4" presStyleCnt="6"/>
      <dgm:spPr/>
    </dgm:pt>
    <dgm:pt modelId="{89D4D2FF-953B-49D6-9616-E2486B519B50}" type="pres">
      <dgm:prSet presAssocID="{B5CD0852-688D-4670-954B-2A79D52201E3}" presName="connectorText" presStyleLbl="sibTrans2D1" presStyleIdx="4" presStyleCnt="6"/>
      <dgm:spPr/>
    </dgm:pt>
    <dgm:pt modelId="{61A3BE77-E584-4F6E-910E-C6AFB9397732}" type="pres">
      <dgm:prSet presAssocID="{54906722-9497-486B-A6F4-E5D3A2CCE9C5}" presName="node" presStyleLbl="node1" presStyleIdx="5" presStyleCnt="6">
        <dgm:presLayoutVars>
          <dgm:bulletEnabled val="1"/>
        </dgm:presLayoutVars>
      </dgm:prSet>
      <dgm:spPr/>
    </dgm:pt>
    <dgm:pt modelId="{624A521D-2925-4081-A86E-A173BCA6A03F}" type="pres">
      <dgm:prSet presAssocID="{6ADA2171-CD51-464C-A989-DE524CB953E7}" presName="sibTrans" presStyleLbl="sibTrans2D1" presStyleIdx="5" presStyleCnt="6"/>
      <dgm:spPr/>
    </dgm:pt>
    <dgm:pt modelId="{18171C68-5FB2-4A39-AC51-C044469E88AC}" type="pres">
      <dgm:prSet presAssocID="{6ADA2171-CD51-464C-A989-DE524CB953E7}" presName="connectorText" presStyleLbl="sibTrans2D1" presStyleIdx="5" presStyleCnt="6"/>
      <dgm:spPr/>
    </dgm:pt>
  </dgm:ptLst>
  <dgm:cxnLst>
    <dgm:cxn modelId="{41996F1A-B898-44F8-8485-55F74693AEFB}" type="presOf" srcId="{C72A8814-A5D0-40FE-82E4-E51D2F77F084}" destId="{A0FA2FE7-A32C-4D9D-8A63-6B4904812A0F}" srcOrd="0" destOrd="0" presId="urn:microsoft.com/office/officeart/2005/8/layout/cycle2"/>
    <dgm:cxn modelId="{CF4EE720-C596-4642-8275-541DB4D75BA0}" type="presOf" srcId="{0AF80047-F981-4AD6-AA99-E087CF4464EF}" destId="{B2E3395E-1D07-4AE7-8821-A21FDD7112AD}" srcOrd="0" destOrd="0" presId="urn:microsoft.com/office/officeart/2005/8/layout/cycle2"/>
    <dgm:cxn modelId="{42363E22-6B3B-4E79-8F1B-22A2C73EB143}" type="presOf" srcId="{DA3AC150-DBB7-4F7E-9CD6-16C41F775B91}" destId="{93036358-2986-4443-AB30-52F6CF8A8C5A}" srcOrd="0" destOrd="0" presId="urn:microsoft.com/office/officeart/2005/8/layout/cycle2"/>
    <dgm:cxn modelId="{188A8A2A-54A1-4155-9A3E-9BF702AF183E}" type="presOf" srcId="{B10478F2-6E48-4120-8F0E-CFCE15392F75}" destId="{7C23FDCA-5548-4382-A911-415E90C8ABC9}" srcOrd="0" destOrd="0" presId="urn:microsoft.com/office/officeart/2005/8/layout/cycle2"/>
    <dgm:cxn modelId="{75AC0734-B90D-4B5D-8BCD-51C2DD92920F}" type="presOf" srcId="{6ADA2171-CD51-464C-A989-DE524CB953E7}" destId="{624A521D-2925-4081-A86E-A173BCA6A03F}" srcOrd="0" destOrd="0" presId="urn:microsoft.com/office/officeart/2005/8/layout/cycle2"/>
    <dgm:cxn modelId="{0D10BD3A-CA2C-45A3-AAD5-80FE2B68ABDE}" type="presOf" srcId="{7B94C739-7605-408E-9EB8-8C3284D534E5}" destId="{FD163A3E-A03B-424F-8359-095D916C960B}" srcOrd="0" destOrd="0" presId="urn:microsoft.com/office/officeart/2005/8/layout/cycle2"/>
    <dgm:cxn modelId="{806B475B-427D-4046-998C-8FA39BB7B963}" srcId="{C09CF8CD-F0A8-43FF-8202-04CBFD851145}" destId="{7B94C739-7605-408E-9EB8-8C3284D534E5}" srcOrd="0" destOrd="0" parTransId="{29846007-6C9B-49B4-84D0-345D10B50DBD}" sibTransId="{C8D64CA4-0CA7-4848-8101-6D12F2D701EA}"/>
    <dgm:cxn modelId="{18E4D15B-4F7A-4690-885F-6B4F86D2176E}" type="presOf" srcId="{B5CD0852-688D-4670-954B-2A79D52201E3}" destId="{89D4D2FF-953B-49D6-9616-E2486B519B50}" srcOrd="1" destOrd="0" presId="urn:microsoft.com/office/officeart/2005/8/layout/cycle2"/>
    <dgm:cxn modelId="{3B66585F-5AAA-4C5C-A44E-1974A89801BA}" srcId="{C09CF8CD-F0A8-43FF-8202-04CBFD851145}" destId="{0AF80047-F981-4AD6-AA99-E087CF4464EF}" srcOrd="3" destOrd="0" parTransId="{F34B7971-6C8B-42A6-9CF5-FFADDE1DDA04}" sibTransId="{B10478F2-6E48-4120-8F0E-CFCE15392F75}"/>
    <dgm:cxn modelId="{944E1C61-42DD-46C8-BAD2-4BB8140E5B3B}" type="presOf" srcId="{4DDB7A87-D909-4BDE-9840-FC534C343CB2}" destId="{CCB91797-7D26-4724-B681-EE84017623DE}" srcOrd="1" destOrd="0" presId="urn:microsoft.com/office/officeart/2005/8/layout/cycle2"/>
    <dgm:cxn modelId="{E3E63A42-5B51-44B2-A8FF-8AE8475FE79F}" type="presOf" srcId="{B10478F2-6E48-4120-8F0E-CFCE15392F75}" destId="{DC6CA5C9-FD01-4A41-9CDA-71F071C42F65}" srcOrd="1" destOrd="0" presId="urn:microsoft.com/office/officeart/2005/8/layout/cycle2"/>
    <dgm:cxn modelId="{FEE2246B-2040-4C2E-BA88-D57165C4557B}" srcId="{C09CF8CD-F0A8-43FF-8202-04CBFD851145}" destId="{54906722-9497-486B-A6F4-E5D3A2CCE9C5}" srcOrd="5" destOrd="0" parTransId="{FA1FAEC5-7075-4D03-8B37-646698884154}" sibTransId="{6ADA2171-CD51-464C-A989-DE524CB953E7}"/>
    <dgm:cxn modelId="{A1EB8B74-AEB2-4D98-A8D6-B0848AE83466}" type="presOf" srcId="{C09CF8CD-F0A8-43FF-8202-04CBFD851145}" destId="{B3F19461-D066-4328-90AE-C69A50527382}" srcOrd="0" destOrd="0" presId="urn:microsoft.com/office/officeart/2005/8/layout/cycle2"/>
    <dgm:cxn modelId="{4816CD56-C739-41C4-A7E2-41843060CA5C}" srcId="{C09CF8CD-F0A8-43FF-8202-04CBFD851145}" destId="{13391578-EBE3-41D5-A907-A0F42F717939}" srcOrd="2" destOrd="0" parTransId="{7641FA0E-5112-4A74-84B2-600BF156DC1D}" sibTransId="{4DDB7A87-D909-4BDE-9840-FC534C343CB2}"/>
    <dgm:cxn modelId="{FD8B0957-2B71-4B42-A5A0-6B98ACB2A6C8}" type="presOf" srcId="{54906722-9497-486B-A6F4-E5D3A2CCE9C5}" destId="{61A3BE77-E584-4F6E-910E-C6AFB9397732}" srcOrd="0" destOrd="0" presId="urn:microsoft.com/office/officeart/2005/8/layout/cycle2"/>
    <dgm:cxn modelId="{5452CC78-9038-40BA-B1BD-E8210070769A}" type="presOf" srcId="{C8D64CA4-0CA7-4848-8101-6D12F2D701EA}" destId="{2234F539-7BDD-4319-AAA6-224DF9B86A00}" srcOrd="0" destOrd="0" presId="urn:microsoft.com/office/officeart/2005/8/layout/cycle2"/>
    <dgm:cxn modelId="{6994F958-464B-4544-8AAF-F77A36C06BD1}" type="presOf" srcId="{13391578-EBE3-41D5-A907-A0F42F717939}" destId="{DEA09B69-5D46-4F9C-868A-FC551EB15877}" srcOrd="0" destOrd="0" presId="urn:microsoft.com/office/officeart/2005/8/layout/cycle2"/>
    <dgm:cxn modelId="{0D334F94-23B7-4C42-9BBA-85D95A4EA886}" type="presOf" srcId="{7B35C45B-5E79-41D2-88DF-6AD99739345E}" destId="{118D677C-9B14-4C4D-9915-EF3D14A3F8EB}" srcOrd="1" destOrd="0" presId="urn:microsoft.com/office/officeart/2005/8/layout/cycle2"/>
    <dgm:cxn modelId="{C5495397-F5E9-48DF-98C5-82FDDD174F2A}" type="presOf" srcId="{6ADA2171-CD51-464C-A989-DE524CB953E7}" destId="{18171C68-5FB2-4A39-AC51-C044469E88AC}" srcOrd="1" destOrd="0" presId="urn:microsoft.com/office/officeart/2005/8/layout/cycle2"/>
    <dgm:cxn modelId="{3106BE9D-93F9-41D2-B415-AD1BDF2F7604}" type="presOf" srcId="{4DDB7A87-D909-4BDE-9840-FC534C343CB2}" destId="{47BC10A6-5959-43CA-8827-58A95022BB3F}" srcOrd="0" destOrd="0" presId="urn:microsoft.com/office/officeart/2005/8/layout/cycle2"/>
    <dgm:cxn modelId="{AC21A5B0-F600-4366-AB04-1158934A2E5B}" type="presOf" srcId="{7B35C45B-5E79-41D2-88DF-6AD99739345E}" destId="{9C1BDDBD-E83F-4A17-B0DC-0381D2140ED3}" srcOrd="0" destOrd="0" presId="urn:microsoft.com/office/officeart/2005/8/layout/cycle2"/>
    <dgm:cxn modelId="{FF04C6BB-B9DD-4DA5-AC1B-7E18D121FE7C}" srcId="{C09CF8CD-F0A8-43FF-8202-04CBFD851145}" destId="{C72A8814-A5D0-40FE-82E4-E51D2F77F084}" srcOrd="4" destOrd="0" parTransId="{79634D5C-83E8-41E0-8DE7-749938D9FB22}" sibTransId="{B5CD0852-688D-4670-954B-2A79D52201E3}"/>
    <dgm:cxn modelId="{D42E5CD8-77C5-468C-9808-A6EA2A1AE841}" type="presOf" srcId="{C8D64CA4-0CA7-4848-8101-6D12F2D701EA}" destId="{78EE6BF7-7C24-42BC-AC9A-938E6DA55460}" srcOrd="1" destOrd="0" presId="urn:microsoft.com/office/officeart/2005/8/layout/cycle2"/>
    <dgm:cxn modelId="{60FE2BDA-0E45-422B-9F50-3B9BD7BE280F}" srcId="{C09CF8CD-F0A8-43FF-8202-04CBFD851145}" destId="{DA3AC150-DBB7-4F7E-9CD6-16C41F775B91}" srcOrd="1" destOrd="0" parTransId="{DC302A38-FC4D-463C-A654-4EA1A703A413}" sibTransId="{7B35C45B-5E79-41D2-88DF-6AD99739345E}"/>
    <dgm:cxn modelId="{B22BEAF3-F12E-4D43-80FE-F3E11A3D8562}" type="presOf" srcId="{B5CD0852-688D-4670-954B-2A79D52201E3}" destId="{60D78A63-C88F-4E24-AD2D-642DDDDB4E59}" srcOrd="0" destOrd="0" presId="urn:microsoft.com/office/officeart/2005/8/layout/cycle2"/>
    <dgm:cxn modelId="{8685E7C2-BFF3-4251-AB6E-6F3CC1768BE6}" type="presParOf" srcId="{B3F19461-D066-4328-90AE-C69A50527382}" destId="{FD163A3E-A03B-424F-8359-095D916C960B}" srcOrd="0" destOrd="0" presId="urn:microsoft.com/office/officeart/2005/8/layout/cycle2"/>
    <dgm:cxn modelId="{F258855F-ABA5-4704-ACF6-ECB9C4461B7E}" type="presParOf" srcId="{B3F19461-D066-4328-90AE-C69A50527382}" destId="{2234F539-7BDD-4319-AAA6-224DF9B86A00}" srcOrd="1" destOrd="0" presId="urn:microsoft.com/office/officeart/2005/8/layout/cycle2"/>
    <dgm:cxn modelId="{E9E7A249-4C41-47E5-9681-D175AEC56A0C}" type="presParOf" srcId="{2234F539-7BDD-4319-AAA6-224DF9B86A00}" destId="{78EE6BF7-7C24-42BC-AC9A-938E6DA55460}" srcOrd="0" destOrd="0" presId="urn:microsoft.com/office/officeart/2005/8/layout/cycle2"/>
    <dgm:cxn modelId="{437972E2-93D8-4622-9E12-11079997F2CE}" type="presParOf" srcId="{B3F19461-D066-4328-90AE-C69A50527382}" destId="{93036358-2986-4443-AB30-52F6CF8A8C5A}" srcOrd="2" destOrd="0" presId="urn:microsoft.com/office/officeart/2005/8/layout/cycle2"/>
    <dgm:cxn modelId="{621AB327-C9AF-427C-910C-60C6F9F2C8CA}" type="presParOf" srcId="{B3F19461-D066-4328-90AE-C69A50527382}" destId="{9C1BDDBD-E83F-4A17-B0DC-0381D2140ED3}" srcOrd="3" destOrd="0" presId="urn:microsoft.com/office/officeart/2005/8/layout/cycle2"/>
    <dgm:cxn modelId="{202373B9-5CEC-4B08-A50F-49933DC12F02}" type="presParOf" srcId="{9C1BDDBD-E83F-4A17-B0DC-0381D2140ED3}" destId="{118D677C-9B14-4C4D-9915-EF3D14A3F8EB}" srcOrd="0" destOrd="0" presId="urn:microsoft.com/office/officeart/2005/8/layout/cycle2"/>
    <dgm:cxn modelId="{64E50963-E6B2-4570-A106-0B6DF681FA50}" type="presParOf" srcId="{B3F19461-D066-4328-90AE-C69A50527382}" destId="{DEA09B69-5D46-4F9C-868A-FC551EB15877}" srcOrd="4" destOrd="0" presId="urn:microsoft.com/office/officeart/2005/8/layout/cycle2"/>
    <dgm:cxn modelId="{D19ED9BD-39CB-4D3A-ACE3-A95683433AAD}" type="presParOf" srcId="{B3F19461-D066-4328-90AE-C69A50527382}" destId="{47BC10A6-5959-43CA-8827-58A95022BB3F}" srcOrd="5" destOrd="0" presId="urn:microsoft.com/office/officeart/2005/8/layout/cycle2"/>
    <dgm:cxn modelId="{8381DEFF-0C39-4107-AA15-4ECBF3FEAB05}" type="presParOf" srcId="{47BC10A6-5959-43CA-8827-58A95022BB3F}" destId="{CCB91797-7D26-4724-B681-EE84017623DE}" srcOrd="0" destOrd="0" presId="urn:microsoft.com/office/officeart/2005/8/layout/cycle2"/>
    <dgm:cxn modelId="{382FD9BA-9886-4865-8DD6-F95111FFA4BB}" type="presParOf" srcId="{B3F19461-D066-4328-90AE-C69A50527382}" destId="{B2E3395E-1D07-4AE7-8821-A21FDD7112AD}" srcOrd="6" destOrd="0" presId="urn:microsoft.com/office/officeart/2005/8/layout/cycle2"/>
    <dgm:cxn modelId="{67427F59-D89D-476A-8021-00A1A5C63CAA}" type="presParOf" srcId="{B3F19461-D066-4328-90AE-C69A50527382}" destId="{7C23FDCA-5548-4382-A911-415E90C8ABC9}" srcOrd="7" destOrd="0" presId="urn:microsoft.com/office/officeart/2005/8/layout/cycle2"/>
    <dgm:cxn modelId="{C4DEEF89-5F52-4454-865D-E7A33E8AB6DC}" type="presParOf" srcId="{7C23FDCA-5548-4382-A911-415E90C8ABC9}" destId="{DC6CA5C9-FD01-4A41-9CDA-71F071C42F65}" srcOrd="0" destOrd="0" presId="urn:microsoft.com/office/officeart/2005/8/layout/cycle2"/>
    <dgm:cxn modelId="{0A149E7B-F7E7-45ED-A435-7486D1B05416}" type="presParOf" srcId="{B3F19461-D066-4328-90AE-C69A50527382}" destId="{A0FA2FE7-A32C-4D9D-8A63-6B4904812A0F}" srcOrd="8" destOrd="0" presId="urn:microsoft.com/office/officeart/2005/8/layout/cycle2"/>
    <dgm:cxn modelId="{EF84A8E5-158B-4A24-917C-7006E74D6507}" type="presParOf" srcId="{B3F19461-D066-4328-90AE-C69A50527382}" destId="{60D78A63-C88F-4E24-AD2D-642DDDDB4E59}" srcOrd="9" destOrd="0" presId="urn:microsoft.com/office/officeart/2005/8/layout/cycle2"/>
    <dgm:cxn modelId="{15A247DB-4E21-43B8-A8BF-F336840EE584}" type="presParOf" srcId="{60D78A63-C88F-4E24-AD2D-642DDDDB4E59}" destId="{89D4D2FF-953B-49D6-9616-E2486B519B50}" srcOrd="0" destOrd="0" presId="urn:microsoft.com/office/officeart/2005/8/layout/cycle2"/>
    <dgm:cxn modelId="{746138F6-C478-49E1-A252-D31FE499D0FF}" type="presParOf" srcId="{B3F19461-D066-4328-90AE-C69A50527382}" destId="{61A3BE77-E584-4F6E-910E-C6AFB9397732}" srcOrd="10" destOrd="0" presId="urn:microsoft.com/office/officeart/2005/8/layout/cycle2"/>
    <dgm:cxn modelId="{F8FAC579-ABB0-465E-98C5-515FD5E008AF}" type="presParOf" srcId="{B3F19461-D066-4328-90AE-C69A50527382}" destId="{624A521D-2925-4081-A86E-A173BCA6A03F}" srcOrd="11" destOrd="0" presId="urn:microsoft.com/office/officeart/2005/8/layout/cycle2"/>
    <dgm:cxn modelId="{E96D2BA5-DB00-4F68-A421-B319D9B8DB06}" type="presParOf" srcId="{624A521D-2925-4081-A86E-A173BCA6A03F}" destId="{18171C68-5FB2-4A39-AC51-C044469E88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63A3E-A03B-424F-8359-095D916C960B}">
      <dsp:nvSpPr>
        <dsp:cNvPr id="0" name=""/>
        <dsp:cNvSpPr/>
      </dsp:nvSpPr>
      <dsp:spPr>
        <a:xfrm>
          <a:off x="1832818" y="1048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1.  Observation</a:t>
          </a:r>
        </a:p>
      </dsp:txBody>
      <dsp:txXfrm>
        <a:off x="1965552" y="133782"/>
        <a:ext cx="640895" cy="640895"/>
      </dsp:txXfrm>
    </dsp:sp>
    <dsp:sp modelId="{2234F539-7BDD-4319-AAA6-224DF9B86A00}">
      <dsp:nvSpPr>
        <dsp:cNvPr id="0" name=""/>
        <dsp:cNvSpPr/>
      </dsp:nvSpPr>
      <dsp:spPr>
        <a:xfrm rot="1800000">
          <a:off x="2748741" y="637802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753569" y="680962"/>
        <a:ext cx="168181" cy="183539"/>
      </dsp:txXfrm>
    </dsp:sp>
    <dsp:sp modelId="{93036358-2986-4443-AB30-52F6CF8A8C5A}">
      <dsp:nvSpPr>
        <dsp:cNvPr id="0" name=""/>
        <dsp:cNvSpPr/>
      </dsp:nvSpPr>
      <dsp:spPr>
        <a:xfrm>
          <a:off x="3010338" y="680889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2.     Question</a:t>
          </a:r>
        </a:p>
      </dsp:txBody>
      <dsp:txXfrm>
        <a:off x="3143072" y="813623"/>
        <a:ext cx="640895" cy="640895"/>
      </dsp:txXfrm>
    </dsp:sp>
    <dsp:sp modelId="{9C1BDDBD-E83F-4A17-B0DC-0381D2140ED3}">
      <dsp:nvSpPr>
        <dsp:cNvPr id="0" name=""/>
        <dsp:cNvSpPr/>
      </dsp:nvSpPr>
      <dsp:spPr>
        <a:xfrm rot="5400000">
          <a:off x="3343390" y="1654164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379429" y="1679304"/>
        <a:ext cx="168181" cy="183539"/>
      </dsp:txXfrm>
    </dsp:sp>
    <dsp:sp modelId="{DEA09B69-5D46-4F9C-868A-FC551EB15877}">
      <dsp:nvSpPr>
        <dsp:cNvPr id="0" name=""/>
        <dsp:cNvSpPr/>
      </dsp:nvSpPr>
      <dsp:spPr>
        <a:xfrm>
          <a:off x="3010338" y="2040572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3. Hypothesis</a:t>
          </a:r>
        </a:p>
      </dsp:txBody>
      <dsp:txXfrm>
        <a:off x="3143072" y="2173306"/>
        <a:ext cx="640895" cy="640895"/>
      </dsp:txXfrm>
    </dsp:sp>
    <dsp:sp modelId="{47BC10A6-5959-43CA-8827-58A95022BB3F}">
      <dsp:nvSpPr>
        <dsp:cNvPr id="0" name=""/>
        <dsp:cNvSpPr/>
      </dsp:nvSpPr>
      <dsp:spPr>
        <a:xfrm rot="9000000">
          <a:off x="2760519" y="2677326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2827769" y="2720486"/>
        <a:ext cx="168181" cy="183539"/>
      </dsp:txXfrm>
    </dsp:sp>
    <dsp:sp modelId="{B2E3395E-1D07-4AE7-8821-A21FDD7112AD}">
      <dsp:nvSpPr>
        <dsp:cNvPr id="0" name=""/>
        <dsp:cNvSpPr/>
      </dsp:nvSpPr>
      <dsp:spPr>
        <a:xfrm>
          <a:off x="1832818" y="2720414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4.   Prediction</a:t>
          </a:r>
        </a:p>
      </dsp:txBody>
      <dsp:txXfrm>
        <a:off x="1965552" y="2853148"/>
        <a:ext cx="640895" cy="640895"/>
      </dsp:txXfrm>
    </dsp:sp>
    <dsp:sp modelId="{7C23FDCA-5548-4382-A911-415E90C8ABC9}">
      <dsp:nvSpPr>
        <dsp:cNvPr id="0" name=""/>
        <dsp:cNvSpPr/>
      </dsp:nvSpPr>
      <dsp:spPr>
        <a:xfrm rot="12600000">
          <a:off x="1582999" y="2684126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650249" y="2763325"/>
        <a:ext cx="168181" cy="183539"/>
      </dsp:txXfrm>
    </dsp:sp>
    <dsp:sp modelId="{A0FA2FE7-A32C-4D9D-8A63-6B4904812A0F}">
      <dsp:nvSpPr>
        <dsp:cNvPr id="0" name=""/>
        <dsp:cNvSpPr/>
      </dsp:nvSpPr>
      <dsp:spPr>
        <a:xfrm>
          <a:off x="655298" y="2040572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5.             Test</a:t>
          </a:r>
        </a:p>
      </dsp:txBody>
      <dsp:txXfrm>
        <a:off x="788032" y="2173306"/>
        <a:ext cx="640895" cy="640895"/>
      </dsp:txXfrm>
    </dsp:sp>
    <dsp:sp modelId="{60D78A63-C88F-4E24-AD2D-642DDDDB4E59}">
      <dsp:nvSpPr>
        <dsp:cNvPr id="0" name=""/>
        <dsp:cNvSpPr/>
      </dsp:nvSpPr>
      <dsp:spPr>
        <a:xfrm rot="16200000">
          <a:off x="988350" y="1667763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024389" y="1764981"/>
        <a:ext cx="168181" cy="183539"/>
      </dsp:txXfrm>
    </dsp:sp>
    <dsp:sp modelId="{61A3BE77-E584-4F6E-910E-C6AFB9397732}">
      <dsp:nvSpPr>
        <dsp:cNvPr id="0" name=""/>
        <dsp:cNvSpPr/>
      </dsp:nvSpPr>
      <dsp:spPr>
        <a:xfrm>
          <a:off x="655298" y="680889"/>
          <a:ext cx="906363" cy="906363"/>
        </a:xfrm>
        <a:prstGeom prst="ellipse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6.         Iterate</a:t>
          </a:r>
        </a:p>
      </dsp:txBody>
      <dsp:txXfrm>
        <a:off x="788032" y="813623"/>
        <a:ext cx="640895" cy="640895"/>
      </dsp:txXfrm>
    </dsp:sp>
    <dsp:sp modelId="{624A521D-2925-4081-A86E-A173BCA6A03F}">
      <dsp:nvSpPr>
        <dsp:cNvPr id="0" name=""/>
        <dsp:cNvSpPr/>
      </dsp:nvSpPr>
      <dsp:spPr>
        <a:xfrm rot="19800000">
          <a:off x="1571221" y="644601"/>
          <a:ext cx="240259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76049" y="723800"/>
        <a:ext cx="168181" cy="183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7CBCE-8BF1-4643-B1B7-55A9EABCB90D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8E879-3173-4EC2-9914-2F00DDB21A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8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7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27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tool </a:t>
            </a:r>
            <a:r>
              <a:rPr lang="en-US" dirty="0" err="1"/>
              <a:t>dtaarobot</a:t>
            </a:r>
            <a:r>
              <a:rPr lang="en-US" dirty="0"/>
              <a:t> is not a good tool for anything but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224172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Structrued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211223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Two main categories</a:t>
            </a:r>
          </a:p>
        </p:txBody>
      </p:sp>
    </p:spTree>
    <p:extLst>
      <p:ext uri="{BB962C8B-B14F-4D97-AF65-F5344CB8AC3E}">
        <p14:creationId xmlns:p14="http://schemas.microsoft.com/office/powerpoint/2010/main" val="78820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38B6-CF13-4F75-B24B-1C9DE1290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5D148-FCAA-4642-9995-BAF3DFA9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F97A5-F5CE-4490-AEE6-C405D1FE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FDA2A-EE52-442E-A223-129F5CA3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F8AB9-5BF3-4F2B-BE99-FE576E31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C613-3981-480A-9570-34C48F32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78B3D-5FBF-4FD9-84BC-A5E0E9014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162E6-831A-4591-9DD5-23F19185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C8689-FDEB-4041-B892-BAD1223D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92576-66F9-4451-B273-1545611E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7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90862-947C-4F1F-B5E0-247D7BFCE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21940-C786-47BB-8876-C3B4DEBFA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D2A8-F9BE-4699-9CCC-02CA6DD0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1E92F-0020-4EA4-8B61-5D4DDAA5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355-6ED3-43B7-B751-089AA9B1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25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609600" y="6375400"/>
            <a:ext cx="7017835" cy="0"/>
          </a:xfrm>
          <a:prstGeom prst="line">
            <a:avLst/>
          </a:prstGeom>
          <a:noFill/>
          <a:ln w="28575" cap="flat" cmpd="sng" algn="ctr">
            <a:solidFill>
              <a:srgbClr val="17375E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5063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C198C-1B24-457A-82FC-1AEE64E02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284B4-C350-414B-86C9-820E065CB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6916A-8C5B-414D-B124-60D03EDE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4FF5D-D0F1-4C71-BF8E-ECF4B859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D9FDA-2684-4D8A-BDAC-C5CC9649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9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03B7-E345-4AF3-BD2A-E37ECEF9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2AA5-D71D-4B8E-AC24-A7C14661E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EAD99-AC6D-49AB-BC0F-BAAB2149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0C647-77D6-4E08-91BE-0551AF296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A9CC8-6058-47BF-8AD3-C066D0BDA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3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DB72-8710-440F-BF3D-F225A686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4A00E-628A-4440-808C-DAB76864C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90D37-2228-4F42-B57C-440826CE3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A7E56-B2C4-4DCE-B7DA-8C3BA2A2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DC3D2-E620-40E4-8BC6-BF54BF12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7A6AB-B3E4-45F1-A1A3-0FD8FFEC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4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FF37-E02D-4069-AE60-1D271ABA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1A59E-FAD1-4216-A843-AB0F29A72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02FAB-F534-4FB1-AB66-324749967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F3A6C-1299-46CC-AA42-9C45F7DFA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52ACA3-7291-4A60-A4A0-E637EDF3B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F09970-5200-4EB7-BC11-96F2180F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DE351-FC7B-44F0-A68C-4AEEC0D4C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D769C-A8AF-4692-9007-C208A801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2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8EDB-EE2A-453B-9CA0-1EA570C6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D5A3A-B9B1-4033-8946-E1A28FE7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16E62-9F89-4F55-A0D4-E63E9AE5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F5AE0-1FFC-4E48-A231-B1198C11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1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33EDA-59A6-436F-AEBD-807FBF0F3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72BAD-C2A6-458F-A27C-03652E243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59A5F-3A95-42F2-80ED-243E1C4A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08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FE0E-DD17-4CE6-84FC-568AE686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DDA4-DE3B-4B9C-ACE7-71E0FD59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AD6F7-A3EF-446C-A376-FC248DEFF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299DE-12FB-41ED-964A-CB0276AB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470E7-30E5-4A0A-9616-F6AE0C37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56661-F23B-4957-9BCC-98B2550B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2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1960-2FB1-4DE6-AC26-DCF637AE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1D553-ED48-44E1-8A15-41D829E7B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9AD15-31C4-407F-B0CD-BE96648DD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FC91E-0768-4EFD-9C01-B279A6F2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D9170-A4C9-40EA-856E-15756256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8C7B0-5079-4855-A7EA-CB145F8B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ED6B2-4E85-42EB-A6A9-64D0383A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97BDB-CA2C-408F-A567-5FB64BE3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41C16-A6CC-4A85-ADD3-307F4F8FE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C16CD-6F7A-4407-9BDF-F4DF9DEB4438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622C2-BD21-4F6A-9EE5-874B2FF7E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5E052-3605-4658-87FC-A95907E35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17994-2CD0-4D7C-AD29-1C4C1F2AC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7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33E86F-EF02-47C9-A94D-CF6693BFF5AA}"/>
              </a:ext>
            </a:extLst>
          </p:cNvPr>
          <p:cNvSpPr txBox="1"/>
          <p:nvPr/>
        </p:nvSpPr>
        <p:spPr>
          <a:xfrm>
            <a:off x="2586489" y="5211095"/>
            <a:ext cx="79100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INTRODUCTION TO AI/ML</a:t>
            </a:r>
          </a:p>
          <a:p>
            <a:r>
              <a:rPr lang="en-US" sz="2400" dirty="0"/>
              <a:t>-</a:t>
            </a:r>
            <a:r>
              <a:rPr lang="en-US" sz="2400"/>
              <a:t>Jeff Nieman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37B67-AC36-49E9-B4C4-6C924AC2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7" y="805069"/>
            <a:ext cx="9322905" cy="399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94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304800" y="279400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What are the types of Machine Learning?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116261"/>
            <a:ext cx="2235200" cy="1135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47" y="4546600"/>
            <a:ext cx="3055815" cy="172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235" t="14550" r="1137" b="3373"/>
          <a:stretch/>
        </p:blipFill>
        <p:spPr>
          <a:xfrm>
            <a:off x="1117600" y="1318610"/>
            <a:ext cx="2911995" cy="11583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96921" y="1603596"/>
            <a:ext cx="746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>
              <a:buAutoNum type="arabicPeriod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Supervised Learning</a:t>
            </a:r>
          </a:p>
          <a:p>
            <a:r>
              <a:rPr lang="en-US" sz="2400" dirty="0">
                <a:latin typeface="Ford Antenna Regular" panose="02000505000000020004" pitchFamily="50" charset="0"/>
              </a:rPr>
              <a:t>Algorithm with a target variable that is predicted from a given set of predictors – generates function that maps inputs to desired outputs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96921" y="3230036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2.   Unsupervised Learning</a:t>
            </a:r>
          </a:p>
          <a:p>
            <a:r>
              <a:rPr lang="en-US" sz="2400" dirty="0">
                <a:latin typeface="Ford Antenna Regular" panose="02000505000000020004" pitchFamily="50" charset="0"/>
              </a:rPr>
              <a:t>Algorithm with no target variable to predict – clusters population into different groups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90792" y="1138653"/>
            <a:ext cx="2984869" cy="1605000"/>
          </a:xfrm>
          <a:prstGeom prst="roundRect">
            <a:avLst/>
          </a:prstGeom>
          <a:noFill/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4296921" y="4909551"/>
            <a:ext cx="746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3.   Reinforcement Learning</a:t>
            </a:r>
          </a:p>
          <a:p>
            <a:r>
              <a:rPr lang="en-US" sz="2400" dirty="0">
                <a:latin typeface="Ford Antenna Regular" panose="02000505000000020004" pitchFamily="50" charset="0"/>
              </a:rPr>
              <a:t>Algorithm where machine is trained to make specific decisions and learns through trial and error.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90792" y="2878081"/>
            <a:ext cx="2984869" cy="1605000"/>
          </a:xfrm>
          <a:prstGeom prst="roundRect">
            <a:avLst/>
          </a:prstGeom>
          <a:noFill/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3954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304800" y="279400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Supervised vs. unsupervised?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921173"/>
            <a:ext cx="9344943" cy="51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6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What are some major types of Supervised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688" r="245"/>
          <a:stretch/>
        </p:blipFill>
        <p:spPr>
          <a:xfrm>
            <a:off x="914400" y="2108200"/>
            <a:ext cx="4076043" cy="1959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08200"/>
            <a:ext cx="3251200" cy="1959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4140200"/>
            <a:ext cx="2946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ord Antenna Regular" panose="02000505000000020004" pitchFamily="50" charset="0"/>
              </a:rPr>
              <a:t>Fits the data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400" dirty="0">
                <a:latin typeface="Ford Antenna Regular" panose="02000505000000020004" pitchFamily="50" charset="0"/>
              </a:rPr>
              <a:t>Linear regression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400" dirty="0">
                <a:latin typeface="Ford Antenna Regular" panose="02000505000000020004" pitchFamily="50" charset="0"/>
              </a:rPr>
              <a:t>Logistic regression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400" dirty="0">
                <a:latin typeface="Ford Antenna Regular" panose="02000505000000020004" pitchFamily="50" charset="0"/>
              </a:rPr>
              <a:t>Polynomial regression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400" dirty="0">
                <a:latin typeface="Ford Antenna Regular" panose="02000505000000020004" pitchFamily="50" charset="0"/>
              </a:rPr>
              <a:t>Lasso/elastic regression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lang="en-US" sz="2400" dirty="0">
              <a:latin typeface="Ford Antenna Regular" panose="0200050500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1600" y="4140201"/>
            <a:ext cx="314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ord Antenna Regular" panose="02000505000000020004" pitchFamily="50" charset="0"/>
              </a:rPr>
              <a:t>Separates the data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400" dirty="0">
                <a:latin typeface="Ford Antenna Regular" panose="02000505000000020004" pitchFamily="50" charset="0"/>
              </a:rPr>
              <a:t>Decision Trees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400" dirty="0">
                <a:latin typeface="Ford Antenna Regular" panose="02000505000000020004" pitchFamily="50" charset="0"/>
              </a:rPr>
              <a:t>Random Forest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400" dirty="0">
                <a:latin typeface="Ford Antenna Regular" panose="02000505000000020004" pitchFamily="50" charset="0"/>
              </a:rPr>
              <a:t>K Nearest Neighbors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400" dirty="0">
                <a:latin typeface="Ford Antenna Regular" panose="02000505000000020004" pitchFamily="50" charset="0"/>
              </a:rPr>
              <a:t>Support Vector Machine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lang="en-US" sz="2400" dirty="0">
              <a:latin typeface="Ford Antenna Regular" panose="02000505000000020004" pitchFamily="50" charset="0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endParaRPr lang="en-US" sz="2400" dirty="0">
              <a:latin typeface="Ford Antenna Regular" panose="02000505000000020004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0800" y="1295401"/>
            <a:ext cx="338092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Regression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0" y="1295401"/>
            <a:ext cx="39624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Classification Analysis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600" y="1092201"/>
            <a:ext cx="4978400" cy="464843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ounded Rectangle 10"/>
          <p:cNvSpPr/>
          <p:nvPr/>
        </p:nvSpPr>
        <p:spPr>
          <a:xfrm>
            <a:off x="6604000" y="1098231"/>
            <a:ext cx="4978400" cy="464843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5624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0" y="1803401"/>
            <a:ext cx="5689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“a process or set of rules to be followed in calculations or other problem-solving operations, especially by a computer.”  - dictionary.com</a:t>
            </a:r>
          </a:p>
          <a:p>
            <a:endParaRPr lang="en-US" sz="2400" dirty="0"/>
          </a:p>
          <a:p>
            <a:r>
              <a:rPr lang="en-US" sz="2400" dirty="0"/>
              <a:t>“In mathematics and computer science, an algorithm is a set of instructions, typically to solve a class of problems or perform a computation. Algorithms are unambiguous specifications for performing calculation, data processing, automated reasoning, and other tasks.”  - Wikipedia</a:t>
            </a:r>
          </a:p>
          <a:p>
            <a:endParaRPr lang="en-US" sz="2400" dirty="0"/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Defining an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1" y="1991161"/>
            <a:ext cx="3670300" cy="220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5156200"/>
            <a:ext cx="10363200" cy="7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Algorithms are instructions on how to solve a problem</a:t>
            </a:r>
          </a:p>
          <a:p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1600200"/>
            <a:ext cx="10871200" cy="3149600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98641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History of algorithms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07" y="1139627"/>
            <a:ext cx="1524000" cy="127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1195" y="2491719"/>
            <a:ext cx="335280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Eratosthenes  (276-196 BC)</a:t>
            </a:r>
          </a:p>
          <a:p>
            <a:r>
              <a:rPr lang="en-US" sz="1333" dirty="0">
                <a:latin typeface="Ford Antenna Regular" panose="02000505000000020004" pitchFamily="50" charset="0"/>
              </a:rPr>
              <a:t>Greek mathematician who used an Algorithm to find prime numbers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9637" y="2489144"/>
            <a:ext cx="3149600" cy="161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Muhammad ibn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Mūsā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 al-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Khwārizmī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  ( c. 780 – c. 850)</a:t>
            </a:r>
          </a:p>
          <a:p>
            <a:r>
              <a:rPr lang="en-US" sz="1333" dirty="0">
                <a:latin typeface="Ford Antenna Regular" panose="02000505000000020004" pitchFamily="50" charset="0"/>
              </a:rPr>
              <a:t>Founder of algebra  - </a:t>
            </a:r>
            <a:r>
              <a:rPr lang="en-US" sz="1333" dirty="0" err="1">
                <a:latin typeface="Ford Antenna Regular" panose="02000505000000020004" pitchFamily="50" charset="0"/>
              </a:rPr>
              <a:t>algorithmi</a:t>
            </a:r>
            <a:r>
              <a:rPr lang="en-US" sz="1333" dirty="0">
                <a:latin typeface="Ford Antenna Regular" panose="02000505000000020004" pitchFamily="50" charset="0"/>
              </a:rPr>
              <a:t> is Latinized version of his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024" y="1115316"/>
            <a:ext cx="1004019" cy="1340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905" y="3805148"/>
            <a:ext cx="913659" cy="13191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0507" y="5247659"/>
            <a:ext cx="314960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David Hilbert  (1862-1943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r>
              <a:rPr lang="en-US" sz="1333" dirty="0">
                <a:latin typeface="Ford Antenna Regular" panose="02000505000000020004" pitchFamily="50" charset="0"/>
              </a:rPr>
              <a:t>Partial formulation of the modern concept of algorithm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82684" y="4062254"/>
            <a:ext cx="3777473" cy="1733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latin typeface="Ford Antenna Regular" panose="02000505000000020004" pitchFamily="50" charset="0"/>
              </a:rPr>
              <a:t>"Good, he did not have enough imagination to become a mathematician“</a:t>
            </a:r>
          </a:p>
          <a:p>
            <a:endParaRPr lang="en-US" sz="2400" dirty="0">
              <a:latin typeface="Ford Antenna Regular" panose="02000505000000020004" pitchFamily="50" charset="0"/>
            </a:endParaRPr>
          </a:p>
          <a:p>
            <a:r>
              <a:rPr lang="en-US" sz="1333" dirty="0">
                <a:latin typeface="Ford Antenna Regular" panose="02000505000000020004" pitchFamily="50" charset="0"/>
              </a:rPr>
              <a:t>– Hilbert when he learned a student dropped out to study poetry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18430" r="20138"/>
          <a:stretch/>
        </p:blipFill>
        <p:spPr>
          <a:xfrm>
            <a:off x="9239564" y="3782103"/>
            <a:ext cx="1166939" cy="13446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41841" y="5176612"/>
            <a:ext cx="345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Alan Turing (1912-1954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  <a:p>
            <a:r>
              <a:rPr lang="en-US" sz="2400" dirty="0"/>
              <a:t>formalization of the concepts of algorithm</a:t>
            </a:r>
            <a:endParaRPr lang="en-US" sz="1333" dirty="0">
              <a:latin typeface="Ford Antenna Regular" panose="02000505000000020004" pitchFamily="50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28669" t="-2" r="27999" b="-8330"/>
          <a:stretch/>
        </p:blipFill>
        <p:spPr>
          <a:xfrm>
            <a:off x="1587564" y="1139627"/>
            <a:ext cx="1016001" cy="1422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9141" y="2535353"/>
            <a:ext cx="3573543" cy="14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Euclid  (c. 350-250 BC)</a:t>
            </a:r>
          </a:p>
          <a:p>
            <a:r>
              <a:rPr lang="en-US" sz="1333" dirty="0">
                <a:latin typeface="Ford Antenna Regular" panose="02000505000000020004" pitchFamily="50" charset="0"/>
              </a:rPr>
              <a:t>Greek mathematician who used an Algorithm to find Greatest Common Divisor – founder of geometry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95707" y="1016754"/>
            <a:ext cx="3454400" cy="2628741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ounded Rectangle 14"/>
          <p:cNvSpPr/>
          <p:nvPr/>
        </p:nvSpPr>
        <p:spPr>
          <a:xfrm>
            <a:off x="4382683" y="1016754"/>
            <a:ext cx="3454400" cy="2628741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ounded Rectangle 17"/>
          <p:cNvSpPr/>
          <p:nvPr/>
        </p:nvSpPr>
        <p:spPr>
          <a:xfrm>
            <a:off x="8215707" y="1016754"/>
            <a:ext cx="3454400" cy="2628741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ounded Rectangle 18"/>
          <p:cNvSpPr/>
          <p:nvPr/>
        </p:nvSpPr>
        <p:spPr>
          <a:xfrm>
            <a:off x="595707" y="3695381"/>
            <a:ext cx="3454400" cy="2375219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ounded Rectangle 19"/>
          <p:cNvSpPr/>
          <p:nvPr/>
        </p:nvSpPr>
        <p:spPr>
          <a:xfrm>
            <a:off x="4382683" y="3695381"/>
            <a:ext cx="3454400" cy="2375219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ounded Rectangle 20"/>
          <p:cNvSpPr/>
          <p:nvPr/>
        </p:nvSpPr>
        <p:spPr>
          <a:xfrm>
            <a:off x="8214976" y="3695381"/>
            <a:ext cx="3454400" cy="2375219"/>
          </a:xfrm>
          <a:prstGeom prst="roundRect">
            <a:avLst/>
          </a:prstGeom>
          <a:noFill/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1354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Why are algorithms important for AI/ML?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1633046"/>
            <a:ext cx="4038600" cy="201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1350035"/>
            <a:ext cx="6096000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dirty="0">
                <a:latin typeface="Ford Antenna Medium" panose="02000505000000020004" pitchFamily="50" charset="0"/>
              </a:rPr>
              <a:t>Machine Learning uses algorithms for models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dirty="0">
                <a:latin typeface="Ford Antenna Medium" panose="02000505000000020004" pitchFamily="50" charset="0"/>
              </a:rPr>
              <a:t>Statistical sets of instructions on how to predict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 dirty="0">
                <a:latin typeface="Ford Antenna Medium" panose="02000505000000020004" pitchFamily="50" charset="0"/>
              </a:rPr>
              <a:t>Some algorithms can then improve over time</a:t>
            </a:r>
          </a:p>
        </p:txBody>
      </p:sp>
      <p:sp>
        <p:nvSpPr>
          <p:cNvPr id="6" name="Can 5"/>
          <p:cNvSpPr/>
          <p:nvPr/>
        </p:nvSpPr>
        <p:spPr>
          <a:xfrm>
            <a:off x="1930400" y="4140200"/>
            <a:ext cx="1422400" cy="1422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Input: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5200" y="4140200"/>
            <a:ext cx="26416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AI/ML Algorithm</a:t>
            </a:r>
          </a:p>
        </p:txBody>
      </p:sp>
      <p:sp>
        <p:nvSpPr>
          <p:cNvPr id="8" name="Can 7"/>
          <p:cNvSpPr/>
          <p:nvPr/>
        </p:nvSpPr>
        <p:spPr>
          <a:xfrm>
            <a:off x="8940800" y="4140200"/>
            <a:ext cx="1422400" cy="1422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Output:  Predictions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657600" y="4749800"/>
            <a:ext cx="812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ight Arrow 9"/>
          <p:cNvSpPr/>
          <p:nvPr/>
        </p:nvSpPr>
        <p:spPr>
          <a:xfrm>
            <a:off x="7721600" y="4755099"/>
            <a:ext cx="812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ounded Rectangle 10"/>
          <p:cNvSpPr/>
          <p:nvPr/>
        </p:nvSpPr>
        <p:spPr>
          <a:xfrm>
            <a:off x="609600" y="1092200"/>
            <a:ext cx="10972800" cy="48768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3084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1092200"/>
            <a:ext cx="6705600" cy="5110755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Determine how to answer the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0800" y="1092200"/>
            <a:ext cx="9448800" cy="49784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5486400" y="1498600"/>
            <a:ext cx="3251200" cy="345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1276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When should you not use AI/ML?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2800" y="1600200"/>
            <a:ext cx="6502400" cy="271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>
              <a:buAutoNum type="arabicPeriod"/>
            </a:pPr>
            <a:r>
              <a:rPr lang="en-US" sz="2133" dirty="0">
                <a:latin typeface="Ford Antenna Regular" panose="02000505000000020004" pitchFamily="50" charset="0"/>
              </a:rPr>
              <a:t>You don’t have enough data – risk of bias</a:t>
            </a:r>
          </a:p>
          <a:p>
            <a:pPr marL="304792" indent="-304792">
              <a:buAutoNum type="arabicPeriod"/>
            </a:pPr>
            <a:r>
              <a:rPr lang="en-US" sz="2133" dirty="0">
                <a:latin typeface="Ford Antenna Regular" panose="02000505000000020004" pitchFamily="50" charset="0"/>
              </a:rPr>
              <a:t>You have “noisy” or messy data  - irrelevant information can cause the data to memorize noise</a:t>
            </a:r>
          </a:p>
          <a:p>
            <a:pPr marL="304792" indent="-304792">
              <a:buAutoNum type="arabicPeriod"/>
            </a:pPr>
            <a:r>
              <a:rPr lang="en-US" sz="2133" dirty="0">
                <a:latin typeface="Ford Antenna Regular" panose="02000505000000020004" pitchFamily="50" charset="0"/>
              </a:rPr>
              <a:t>You have incomplete data – need to have a plan to impute or leave out</a:t>
            </a:r>
          </a:p>
          <a:p>
            <a:pPr marL="304792" indent="-304792">
              <a:buAutoNum type="arabicPeriod"/>
            </a:pPr>
            <a:r>
              <a:rPr lang="en-US" sz="2133" dirty="0">
                <a:latin typeface="Ford Antenna Regular" panose="02000505000000020004" pitchFamily="50" charset="0"/>
              </a:rPr>
              <a:t>You are in a hurry</a:t>
            </a:r>
          </a:p>
          <a:p>
            <a:pPr marL="304792" indent="-304792">
              <a:buAutoNum type="arabicPeriod"/>
            </a:pPr>
            <a:r>
              <a:rPr lang="en-US" sz="2133" dirty="0">
                <a:latin typeface="Ford Antenna Regular" panose="02000505000000020004" pitchFamily="50" charset="0"/>
              </a:rPr>
              <a:t>You have a simple problem to solve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0" y="1831935"/>
            <a:ext cx="3556000" cy="2286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09600" y="1092201"/>
            <a:ext cx="11277600" cy="39624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4709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When should you use AI/ML?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0" y="1803401"/>
            <a:ext cx="3886200" cy="2466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2000499"/>
            <a:ext cx="5892800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>
              <a:buAutoNum type="arabicPeriod"/>
            </a:pPr>
            <a:r>
              <a:rPr lang="en-US" sz="2133" dirty="0">
                <a:latin typeface="Ford Antenna Regular" panose="02000505000000020004" pitchFamily="50" charset="0"/>
              </a:rPr>
              <a:t>You cannot code the rules</a:t>
            </a:r>
          </a:p>
          <a:p>
            <a:pPr marL="304792" indent="-304792">
              <a:buAutoNum type="arabicPeriod"/>
            </a:pPr>
            <a:r>
              <a:rPr lang="en-US" sz="2133" dirty="0">
                <a:latin typeface="Ford Antenna Regular" panose="02000505000000020004" pitchFamily="50" charset="0"/>
              </a:rPr>
              <a:t>You have a large-scale problem</a:t>
            </a:r>
          </a:p>
          <a:p>
            <a:pPr marL="304792" indent="-304792">
              <a:buAutoNum type="arabicPeriod"/>
            </a:pPr>
            <a:r>
              <a:rPr lang="en-US" sz="2133" dirty="0">
                <a:latin typeface="Ford Antenna Regular" panose="02000505000000020004" pitchFamily="50" charset="0"/>
              </a:rPr>
              <a:t>You have a lot of clean, labelled data</a:t>
            </a:r>
          </a:p>
          <a:p>
            <a:pPr marL="304792" indent="-304792">
              <a:buAutoNum type="arabicPeriod"/>
            </a:pPr>
            <a:r>
              <a:rPr lang="en-US" sz="2133" dirty="0">
                <a:latin typeface="Ford Antenna Regular" panose="02000505000000020004" pitchFamily="50" charset="0"/>
              </a:rPr>
              <a:t>You want to find a pattern to predict outcomes or relationships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600" y="1092202"/>
            <a:ext cx="11277600" cy="3860799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9425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Step 1:  Select Training vs. Test Data	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5241964"/>
            <a:ext cx="101600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This helps eliminate bias and overfitting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165305"/>
            <a:ext cx="3746500" cy="2171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800" y="3337004"/>
            <a:ext cx="233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ord Antenna Regular" panose="02000505000000020004" pitchFamily="50" charset="0"/>
              </a:rPr>
              <a:t>Training data used to fit the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3456" y="3337004"/>
            <a:ext cx="233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ord Antenna Regular" panose="02000505000000020004" pitchFamily="50" charset="0"/>
              </a:rPr>
              <a:t>Test data used to validate the model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1" y="1578073"/>
            <a:ext cx="4048095" cy="200779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08000" y="990600"/>
            <a:ext cx="4978400" cy="35560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ounded Rectangle 10"/>
          <p:cNvSpPr/>
          <p:nvPr/>
        </p:nvSpPr>
        <p:spPr>
          <a:xfrm>
            <a:off x="6705600" y="990600"/>
            <a:ext cx="4978400" cy="35560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7721600" y="1139369"/>
            <a:ext cx="345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ord Antenna Regular" panose="02000505000000020004" pitchFamily="50" charset="0"/>
              </a:rPr>
              <a:t>Separate data into 2 chunks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20870" y="3696899"/>
            <a:ext cx="94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70%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058401" y="3702406"/>
            <a:ext cx="94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391521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Welcome to Science Fiction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711" y="1047759"/>
            <a:ext cx="4090464" cy="2290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87" y="3672858"/>
            <a:ext cx="3492500" cy="2324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" r="1550" b="7504"/>
          <a:stretch/>
        </p:blipFill>
        <p:spPr>
          <a:xfrm>
            <a:off x="2463800" y="1047759"/>
            <a:ext cx="3225800" cy="229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696" y="3689614"/>
            <a:ext cx="3058049" cy="22905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87851" y="4241800"/>
            <a:ext cx="3454400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Ford Antenna Medium" panose="02000505000000020004" pitchFamily="50" charset="0"/>
              </a:rPr>
              <a:t>What do you think is artificial intelligence or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57365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What is Overfitting?	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5200" y="5257801"/>
            <a:ext cx="10160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Matching the exact data points – not the characteristics of the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4867" y="1305004"/>
            <a:ext cx="10668000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Ford Antenna Medium" panose="02000505000000020004" pitchFamily="50" charset="0"/>
              </a:rPr>
              <a:t>“An analysis that corresponds too closely or exactly to a particular set of data, and may therefore fail to fit additional data or predict future observations reliably".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1" y="2413000"/>
            <a:ext cx="6860308" cy="23768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09600" y="1021400"/>
            <a:ext cx="10871200" cy="41348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2704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Step 2:  Build the model	 </a:t>
            </a:r>
          </a:p>
        </p:txBody>
      </p:sp>
      <p:sp>
        <p:nvSpPr>
          <p:cNvPr id="5" name="Can 4"/>
          <p:cNvSpPr/>
          <p:nvPr/>
        </p:nvSpPr>
        <p:spPr>
          <a:xfrm>
            <a:off x="711200" y="1397000"/>
            <a:ext cx="1524000" cy="1422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 training data</a:t>
            </a:r>
          </a:p>
        </p:txBody>
      </p:sp>
      <p:sp>
        <p:nvSpPr>
          <p:cNvPr id="6" name="Rectangle 5"/>
          <p:cNvSpPr/>
          <p:nvPr/>
        </p:nvSpPr>
        <p:spPr>
          <a:xfrm rot="18835974">
            <a:off x="3647213" y="1397000"/>
            <a:ext cx="14224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3840028" y="1800423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Choose algorithm</a:t>
            </a:r>
          </a:p>
        </p:txBody>
      </p:sp>
      <p:sp>
        <p:nvSpPr>
          <p:cNvPr id="8" name="Can 7"/>
          <p:cNvSpPr/>
          <p:nvPr/>
        </p:nvSpPr>
        <p:spPr>
          <a:xfrm>
            <a:off x="6705600" y="1397000"/>
            <a:ext cx="1524000" cy="1422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 training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42400" y="1397000"/>
            <a:ext cx="2438400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Produce Model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35201" y="2103997"/>
            <a:ext cx="11175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2"/>
          </p:cNvCxnSpPr>
          <p:nvPr/>
        </p:nvCxnSpPr>
        <p:spPr>
          <a:xfrm flipV="1">
            <a:off x="5364028" y="2108200"/>
            <a:ext cx="1341572" cy="107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229600" y="2103998"/>
            <a:ext cx="812800" cy="4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782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Step 3:  Validate and tune the model	 </a:t>
            </a:r>
          </a:p>
        </p:txBody>
      </p:sp>
      <p:sp>
        <p:nvSpPr>
          <p:cNvPr id="5" name="Can 4"/>
          <p:cNvSpPr/>
          <p:nvPr/>
        </p:nvSpPr>
        <p:spPr>
          <a:xfrm>
            <a:off x="711200" y="1397000"/>
            <a:ext cx="1524000" cy="1422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Create training data</a:t>
            </a:r>
          </a:p>
        </p:txBody>
      </p:sp>
      <p:sp>
        <p:nvSpPr>
          <p:cNvPr id="6" name="Rectangle 5"/>
          <p:cNvSpPr/>
          <p:nvPr/>
        </p:nvSpPr>
        <p:spPr>
          <a:xfrm rot="18835974">
            <a:off x="3647213" y="1397000"/>
            <a:ext cx="1422400" cy="142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3840028" y="1800423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Choose algorithm</a:t>
            </a:r>
          </a:p>
        </p:txBody>
      </p:sp>
      <p:sp>
        <p:nvSpPr>
          <p:cNvPr id="8" name="Can 7"/>
          <p:cNvSpPr/>
          <p:nvPr/>
        </p:nvSpPr>
        <p:spPr>
          <a:xfrm>
            <a:off x="6705600" y="1397000"/>
            <a:ext cx="1524000" cy="1422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 training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42400" y="1354788"/>
            <a:ext cx="2438400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Produce Model</a:t>
            </a:r>
          </a:p>
        </p:txBody>
      </p:sp>
      <p:sp>
        <p:nvSpPr>
          <p:cNvPr id="9" name="Can 8"/>
          <p:cNvSpPr/>
          <p:nvPr/>
        </p:nvSpPr>
        <p:spPr>
          <a:xfrm>
            <a:off x="812800" y="3937000"/>
            <a:ext cx="1524000" cy="1422400"/>
          </a:xfrm>
          <a:prstGeom prst="can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Input test data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29409" y="3835400"/>
            <a:ext cx="2438400" cy="1625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Validate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97600" y="3835400"/>
            <a:ext cx="2438400" cy="1625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Tune Model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42400" y="3835400"/>
            <a:ext cx="2438400" cy="16256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Deploy Model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35201" y="2103997"/>
            <a:ext cx="11175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64029" y="2108200"/>
            <a:ext cx="13415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29600" y="2103998"/>
            <a:ext cx="812800" cy="42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2" idx="1"/>
          </p:cNvCxnSpPr>
          <p:nvPr/>
        </p:nvCxnSpPr>
        <p:spPr>
          <a:xfrm>
            <a:off x="2336801" y="4648200"/>
            <a:ext cx="992609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91200" y="4622800"/>
            <a:ext cx="40640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636000" y="4650028"/>
            <a:ext cx="406400" cy="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38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758"/>
          <a:stretch/>
        </p:blipFill>
        <p:spPr>
          <a:xfrm>
            <a:off x="2597305" y="1092200"/>
            <a:ext cx="6997391" cy="3860800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What is tuning?	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3600" y="5156200"/>
            <a:ext cx="82296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accent5">
                    <a:lumMod val="75000"/>
                  </a:schemeClr>
                </a:solidFill>
                <a:latin typeface="Ford Antenna Medium" panose="02000505000000020004" pitchFamily="50" charset="0"/>
              </a:rPr>
              <a:t>Adjusting certain parameters of the algorithm to gain the greatest accuracy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35200" y="990600"/>
            <a:ext cx="7518400" cy="39624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4347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What is science?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878" y="3843941"/>
            <a:ext cx="6581444" cy="275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Science is a systematic way to tell the story of what you observe about the universe </a:t>
            </a:r>
          </a:p>
          <a:p>
            <a:endParaRPr lang="en-US" sz="2133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Fact. Not Opinion or Preferences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Account for all observations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Can predict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Doesn’t contradict known fact</a:t>
            </a:r>
          </a:p>
          <a:p>
            <a:r>
              <a:rPr lang="en-US" sz="2400" dirty="0"/>
              <a:t> </a:t>
            </a:r>
          </a:p>
        </p:txBody>
      </p:sp>
      <p:pic>
        <p:nvPicPr>
          <p:cNvPr id="1028" name="Picture 4" descr="Image result for 火箭 特斯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171833"/>
            <a:ext cx="3505200" cy="23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hemes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427" y="1171833"/>
            <a:ext cx="4586373" cy="23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edic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1171833"/>
            <a:ext cx="2213656" cy="23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7/75/The_Scientific_Universe.png/800px-The_Scientific_Univers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204" y="3843941"/>
            <a:ext cx="29464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65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What is the scientific method?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3469" y="4547513"/>
            <a:ext cx="501773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Data science is rooted in the scientific method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1" y="1701800"/>
            <a:ext cx="3441700" cy="2362200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/>
          </p:nvPr>
        </p:nvGraphicFramePr>
        <p:xfrm>
          <a:off x="5384800" y="1030299"/>
          <a:ext cx="6096000" cy="4837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612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What is a data scientist?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1" y="1092201"/>
            <a:ext cx="2527300" cy="321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1" y="2006601"/>
            <a:ext cx="4483100" cy="1816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5600" y="4857234"/>
            <a:ext cx="10363200" cy="111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One who uses the scientific method to extract meaning (tell a story) from large quantities of data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472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What is Data Science?</a:t>
            </a:r>
          </a:p>
        </p:txBody>
      </p:sp>
      <p:pic>
        <p:nvPicPr>
          <p:cNvPr id="8" name="Picture 2" descr="http://www.datascienceassn.org/sites/default/files/users/user30/Data%20Science%20Venn%20Diagram%20by%20Shelly%20Palmer%2020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04" y="1600200"/>
            <a:ext cx="3843853" cy="396557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16000" y="3022600"/>
            <a:ext cx="5689600" cy="2718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Business Intelligence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Statistics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Data(base) Management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Visualization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Machine Learning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Data Mining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Artificial Intelligence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/>
              <a:t>Big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008912" y="1351002"/>
            <a:ext cx="6306288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solidFill>
                  <a:srgbClr val="222222"/>
                </a:solidFill>
              </a:rPr>
              <a:t>Data science (or data-driven science), is an interdisciplinary field of methods, processes, algorithms and systems to extract knowledge or insights from data in various forms, either structured or unstructured.</a:t>
            </a:r>
            <a:endParaRPr lang="en-US" sz="1867" dirty="0"/>
          </a:p>
        </p:txBody>
      </p:sp>
      <p:sp>
        <p:nvSpPr>
          <p:cNvPr id="4" name="Oval 3"/>
          <p:cNvSpPr/>
          <p:nvPr/>
        </p:nvSpPr>
        <p:spPr>
          <a:xfrm>
            <a:off x="8128002" y="2896598"/>
            <a:ext cx="744276" cy="5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3"/>
          <p:cNvSpPr/>
          <p:nvPr/>
        </p:nvSpPr>
        <p:spPr>
          <a:xfrm>
            <a:off x="9678967" y="2896598"/>
            <a:ext cx="744276" cy="5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/>
          <p:cNvSpPr/>
          <p:nvPr/>
        </p:nvSpPr>
        <p:spPr>
          <a:xfrm>
            <a:off x="8902792" y="3435864"/>
            <a:ext cx="795077" cy="602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/>
          <p:cNvSpPr/>
          <p:nvPr/>
        </p:nvSpPr>
        <p:spPr>
          <a:xfrm>
            <a:off x="8953594" y="4217082"/>
            <a:ext cx="744276" cy="5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7853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Calibri" panose="020F0502020204030204" pitchFamily="34" charset="0"/>
                <a:ea typeface="ヒラギノ角ゴ Pro W3" charset="0"/>
                <a:cs typeface="Calibri" panose="020F0502020204030204" pitchFamily="34" charset="0"/>
              </a:rPr>
              <a:t>History of Data Science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889001"/>
            <a:ext cx="9753600" cy="51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6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What is Artificial Intelligence?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6568" y="1079779"/>
            <a:ext cx="6560457" cy="275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Ford Antenna Regular" panose="02000505000000020004" pitchFamily="50" charset="0"/>
              </a:rPr>
              <a:t>“the theory and development of computer systems able to perform tasks that normally require human intelligence, such as visual perception, speech recognition, decision-making, and translation between languages.”  </a:t>
            </a:r>
          </a:p>
          <a:p>
            <a:endParaRPr lang="en-US" sz="2133" dirty="0">
              <a:latin typeface="Ford Antenna Regular" panose="02000505000000020004" pitchFamily="50" charset="0"/>
            </a:endParaRPr>
          </a:p>
          <a:p>
            <a:r>
              <a:rPr lang="en-US" sz="2133" dirty="0">
                <a:latin typeface="Ford Antenna Regular" panose="02000505000000020004" pitchFamily="50" charset="0"/>
              </a:rPr>
              <a:t>-dictionary.com</a:t>
            </a:r>
          </a:p>
          <a:p>
            <a:endParaRPr lang="en-US" sz="2400" dirty="0">
              <a:latin typeface="Ford Antenna Regular" panose="0200050500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423" y="1308777"/>
            <a:ext cx="2946400" cy="16555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167" y="3747176"/>
            <a:ext cx="3962400" cy="2057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58681" y="3645576"/>
            <a:ext cx="4876800" cy="1774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Ford Antenna Regular" panose="02000505000000020004" pitchFamily="50" charset="0"/>
            </a:endParaRPr>
          </a:p>
          <a:p>
            <a:r>
              <a:rPr lang="en-US" sz="2133" dirty="0">
                <a:latin typeface="Ford Antenna Regular" panose="02000505000000020004" pitchFamily="50" charset="0"/>
              </a:rPr>
              <a:t>The term “artificial intelligence” came to inception in 1956 by a group of researchers including Allen Newell and Herbert A. Simon</a:t>
            </a:r>
          </a:p>
        </p:txBody>
      </p:sp>
      <p:sp>
        <p:nvSpPr>
          <p:cNvPr id="10" name="AutoShape 2" descr="Image result for artificial intelligence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1" name="Rounded Rectangle 10"/>
          <p:cNvSpPr/>
          <p:nvPr/>
        </p:nvSpPr>
        <p:spPr>
          <a:xfrm>
            <a:off x="609601" y="975322"/>
            <a:ext cx="10968567" cy="2568655"/>
          </a:xfrm>
          <a:prstGeom prst="roundRect">
            <a:avLst/>
          </a:prstGeom>
          <a:noFill/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ounded Rectangle 11"/>
          <p:cNvSpPr/>
          <p:nvPr/>
        </p:nvSpPr>
        <p:spPr>
          <a:xfrm>
            <a:off x="609601" y="3603546"/>
            <a:ext cx="10968567" cy="2467055"/>
          </a:xfrm>
          <a:prstGeom prst="roundRect">
            <a:avLst/>
          </a:prstGeom>
          <a:noFill/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0747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 bwMode="auto">
          <a:xfrm>
            <a:off x="609600" y="160867"/>
            <a:ext cx="10972800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60960" rIns="121920" bIns="6096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Century Gothic" panose="020B0502020202020204" pitchFamily="34" charset="0"/>
                <a:ea typeface="ヒラギノ角ゴ Pro W3" pitchFamily="-108" charset="-128"/>
                <a:cs typeface="Century Gothic" panose="020B0502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Ford Antenna Medium" charset="0"/>
                <a:ea typeface="ヒラギノ角ゴ Pro W3" pitchFamily="-108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ntenna Regular" pitchFamily="47" charset="0"/>
                <a:ea typeface="ヒラギノ角ゴ Pro W3" pitchFamily="-108" charset="-128"/>
              </a:defRPr>
            </a:lvl9pPr>
          </a:lstStyle>
          <a:p>
            <a:r>
              <a:rPr lang="en-US" sz="3733" dirty="0">
                <a:latin typeface="+mj-lt"/>
                <a:ea typeface="ヒラギノ角ゴ Pro W3" charset="0"/>
              </a:rPr>
              <a:t>What is Machine Learning?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8957" y="1406287"/>
            <a:ext cx="7518400" cy="3456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Ford Antenna Regular" panose="02000505000000020004" pitchFamily="50" charset="0"/>
              </a:rPr>
              <a:t>“the scientific study of algorithms and statistical models that computer systems use to perform a specific task without using explicit instructions, relying on patterns and inference instead. “  - </a:t>
            </a:r>
            <a:r>
              <a:rPr lang="en-US" sz="2133" dirty="0" err="1">
                <a:latin typeface="Ford Antenna Regular" panose="02000505000000020004" pitchFamily="50" charset="0"/>
              </a:rPr>
              <a:t>wikipedia</a:t>
            </a:r>
            <a:endParaRPr lang="en-US" sz="2133" dirty="0">
              <a:latin typeface="Ford Antenna Regular" panose="02000505000000020004" pitchFamily="50" charset="0"/>
            </a:endParaRPr>
          </a:p>
          <a:p>
            <a:endParaRPr lang="en-US" sz="2133" dirty="0">
              <a:solidFill>
                <a:schemeClr val="accent5">
                  <a:lumMod val="75000"/>
                </a:schemeClr>
              </a:solidFill>
              <a:latin typeface="Ford Antenna Regular" panose="02000505000000020004" pitchFamily="50" charset="0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Relies on math models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Built from data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chemeClr val="accent5">
                    <a:lumMod val="75000"/>
                  </a:schemeClr>
                </a:solidFill>
                <a:latin typeface="Ford Antenna Regular" panose="02000505000000020004" pitchFamily="50" charset="0"/>
              </a:rPr>
              <a:t>Subset of AI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lang="en-US" sz="2400" dirty="0">
              <a:latin typeface="Ford Antenna Regular" panose="02000505000000020004" pitchFamily="50" charset="0"/>
            </a:endParaRPr>
          </a:p>
          <a:p>
            <a:r>
              <a:rPr lang="en-US" sz="2400" dirty="0">
                <a:latin typeface="Ford Antenna Regular" panose="02000505000000020004" pitchFamily="50" charset="0"/>
              </a:rPr>
              <a:t> 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326" y="1406287"/>
            <a:ext cx="28575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2800" y="4953000"/>
            <a:ext cx="1107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ord Antenna Regular" panose="02000505000000020004" pitchFamily="50" charset="0"/>
              </a:rPr>
              <a:t>“Machine learning is the study of computer algorithms that allow computer programs to automatically improve through experience.”   </a:t>
            </a:r>
          </a:p>
          <a:p>
            <a:endParaRPr lang="en-US" sz="2400" i="1" dirty="0">
              <a:latin typeface="Ford Antenna Regular" panose="02000505000000020004" pitchFamily="50" charset="0"/>
            </a:endParaRPr>
          </a:p>
          <a:p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Ford Antenna Regular" panose="02000505000000020004" pitchFamily="50" charset="0"/>
              </a:rPr>
              <a:t>- Tom M. Mitchell, computer scientist and machine learning pioneer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600" y="975322"/>
            <a:ext cx="10972800" cy="3672879"/>
          </a:xfrm>
          <a:prstGeom prst="roundRect">
            <a:avLst/>
          </a:prstGeom>
          <a:noFill/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5383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878</Words>
  <Application>Microsoft Office PowerPoint</Application>
  <PresentationFormat>Widescreen</PresentationFormat>
  <Paragraphs>138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Ford Antenna Medium</vt:lpstr>
      <vt:lpstr>Ford Antenna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Nieman, Jeffrey (J.S.)</dc:creator>
  <cp:lastModifiedBy>Nieman, Jeffrey (J.S.)</cp:lastModifiedBy>
  <cp:revision>1</cp:revision>
  <dcterms:created xsi:type="dcterms:W3CDTF">2020-02-02T15:07:03Z</dcterms:created>
  <dcterms:modified xsi:type="dcterms:W3CDTF">2020-02-02T15:08:12Z</dcterms:modified>
</cp:coreProperties>
</file>